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 Slab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Slab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jpg>
</file>

<file path=ppt/media/image14.gif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5"/>
            <a:ext cx="1081625" cy="1124949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6537562" y="33429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cxnSp>
        <p:nvCxnSpPr>
          <p:cNvPr id="12" name="Shape 12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000"/>
            </a:lvl1pPr>
            <a:lvl2pPr lvl="1" algn="ctr">
              <a:spcBef>
                <a:spcPts val="0"/>
              </a:spcBef>
              <a:buSzPct val="100000"/>
              <a:defRPr sz="4000"/>
            </a:lvl2pPr>
            <a:lvl3pPr lvl="2" algn="ctr">
              <a:spcBef>
                <a:spcPts val="0"/>
              </a:spcBef>
              <a:buSzPct val="100000"/>
              <a:defRPr sz="4000"/>
            </a:lvl3pPr>
            <a:lvl4pPr lvl="3" algn="ctr">
              <a:spcBef>
                <a:spcPts val="0"/>
              </a:spcBef>
              <a:buSzPct val="100000"/>
              <a:defRPr sz="4000"/>
            </a:lvl4pPr>
            <a:lvl5pPr lvl="4" algn="ctr">
              <a:spcBef>
                <a:spcPts val="0"/>
              </a:spcBef>
              <a:buSzPct val="100000"/>
              <a:defRPr sz="4000"/>
            </a:lvl5pPr>
            <a:lvl6pPr lvl="5" algn="ctr">
              <a:spcBef>
                <a:spcPts val="0"/>
              </a:spcBef>
              <a:buSzPct val="100000"/>
              <a:defRPr sz="4000"/>
            </a:lvl6pPr>
            <a:lvl7pPr lvl="6" algn="ctr">
              <a:spcBef>
                <a:spcPts val="0"/>
              </a:spcBef>
              <a:buSzPct val="100000"/>
              <a:defRPr sz="4000"/>
            </a:lvl7pPr>
            <a:lvl8pPr lvl="7" algn="ctr">
              <a:spcBef>
                <a:spcPts val="0"/>
              </a:spcBef>
              <a:buSzPct val="100000"/>
              <a:defRPr sz="4000"/>
            </a:lvl8pPr>
            <a:lvl9pPr lvl="8" algn="ctr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Shape 18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Shape 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" name="Shape 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Shape 36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Shape 4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louismil@buffalo.edu" TargetMode="External"/><Relationship Id="rId4" Type="http://schemas.openxmlformats.org/officeDocument/2006/relationships/hyperlink" Target="https://github.com/AilimiSoul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Intel® Curie™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Arduino 101</a:t>
            </a: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1529550" y="2856425"/>
            <a:ext cx="6084900" cy="14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Louis Milia</a:t>
            </a:r>
          </a:p>
          <a:p>
            <a:pPr lvl="0">
              <a:spcBef>
                <a:spcPts val="0"/>
              </a:spcBef>
              <a:buNone/>
            </a:pPr>
            <a:r>
              <a:rPr lang="en" sz="2300" u="sng">
                <a:solidFill>
                  <a:schemeClr val="hlink"/>
                </a:solidFill>
                <a:hlinkClick r:id="rId3"/>
              </a:rPr>
              <a:t>louismil@buffalo.edu</a:t>
            </a:r>
          </a:p>
          <a:p>
            <a:pPr lvl="0">
              <a:spcBef>
                <a:spcPts val="0"/>
              </a:spcBef>
              <a:buNone/>
            </a:pPr>
            <a:r>
              <a:rPr lang="en" sz="2300"/>
              <a:t>https://www.linkedin.com/in/louis-milia/</a:t>
            </a:r>
          </a:p>
          <a:p>
            <a:pPr lvl="0">
              <a:spcBef>
                <a:spcPts val="0"/>
              </a:spcBef>
              <a:buNone/>
            </a:pPr>
            <a:r>
              <a:rPr lang="en" sz="2300" u="sng">
                <a:solidFill>
                  <a:schemeClr val="hlink"/>
                </a:solidFill>
                <a:hlinkClick r:id="rId4"/>
              </a:rPr>
              <a:t>https://github.com/AilimiSoul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Pattern Matching Engine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128 Parallel Processing units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128 Byte memory, input vector</a:t>
            </a:r>
          </a:p>
          <a:p>
            <a:pPr indent="-419100" lvl="0" marL="457200">
              <a:spcBef>
                <a:spcPts val="0"/>
              </a:spcBef>
              <a:buSzPct val="100000"/>
            </a:pPr>
            <a:r>
              <a:rPr lang="en" sz="3000"/>
              <a:t>8 bit arithmetic unit</a:t>
            </a:r>
          </a:p>
        </p:txBody>
      </p:sp>
      <p:pic>
        <p:nvPicPr>
          <p:cNvPr descr="specs-tablet-callouts.png"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4670" y="2565925"/>
            <a:ext cx="2887425" cy="244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Why do we care?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Ease of using with arduino support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Easy and cheap prototyping; more libraries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/>
          </a:p>
        </p:txBody>
      </p:sp>
      <p:pic>
        <p:nvPicPr>
          <p:cNvPr descr="intel-iot-43-638.jpg"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5225" y="2693944"/>
            <a:ext cx="3272525" cy="23133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RIE-II-bkg2-037-COMPARISON-02-BLUE-1024x668.jpg" id="135" name="Shape 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174" y="2648450"/>
            <a:ext cx="3546152" cy="231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Intel Curie Pattern Matching Example Demo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8537" y="1321374"/>
            <a:ext cx="7226925" cy="358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Alternative Project using PME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curire_kittyyeung_giphy_L705eaO9wz.gif"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9400" y="1489825"/>
            <a:ext cx="4105199" cy="307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Sample Data from DrawingInAir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7987" y="1151412"/>
            <a:ext cx="5068024" cy="375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 for your time.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A </a:t>
            </a:r>
            <a:r>
              <a:rPr lang="en" sz="3600"/>
              <a:t>Brief</a:t>
            </a:r>
            <a:r>
              <a:rPr lang="en" sz="3600"/>
              <a:t> History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lang="en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Arduino project started in 2003 named after a bar in Ivrea, Italy where some of the founders of the project would meet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Intel Curie Module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000"/>
          </a:p>
        </p:txBody>
      </p:sp>
      <p:pic>
        <p:nvPicPr>
          <p:cNvPr descr="Intel-Curie-Module.PNG"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4812" y="1416275"/>
            <a:ext cx="4974374" cy="34534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and-Full-hands-002-05-WHITE-1024x683.jpg" id="78" name="Shape 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2675" y="112499"/>
            <a:ext cx="3020200" cy="20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Curie Module Specifications</a:t>
            </a: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Intel Quark SE Microcontroller C1000 Processor core (32 MHz, 32 bit architecture)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384 kB flash memory,  80 kB SRAM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1.8V or 3.3V Power req.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-25 to 70°C operating range</a:t>
            </a:r>
          </a:p>
        </p:txBody>
      </p:sp>
      <p:pic>
        <p:nvPicPr>
          <p:cNvPr descr="Captur321e.PNG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2025" y="4151500"/>
            <a:ext cx="3968000" cy="9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Arduino 101 - Genuino 101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3000"/>
          </a:p>
        </p:txBody>
      </p:sp>
      <p:pic>
        <p:nvPicPr>
          <p:cNvPr descr="Arduino101Labels.jpg"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9451" y="1227575"/>
            <a:ext cx="5405100" cy="36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Intel Curie Libraries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CurieIMU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CurieBLE</a:t>
            </a:r>
          </a:p>
          <a:p>
            <a:pPr indent="-419100" lvl="0" marL="457200">
              <a:spcBef>
                <a:spcPts val="0"/>
              </a:spcBef>
              <a:buSzPct val="100000"/>
            </a:pPr>
            <a:r>
              <a:rPr lang="en" sz="3000"/>
              <a:t>CuriePME</a:t>
            </a:r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9675" y="1210800"/>
            <a:ext cx="5023674" cy="3755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Intel Curie Gyroscope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SzPct val="100000"/>
            </a:pPr>
            <a:r>
              <a:rPr lang="en" sz="3000"/>
              <a:t>Sensor capable of measuring angular velocity relative to 3 axes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User can vary using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     Sensitivity parameter</a:t>
            </a:r>
          </a:p>
        </p:txBody>
      </p:sp>
      <p:pic>
        <p:nvPicPr>
          <p:cNvPr descr="gyroscope_149450078_250.jpg"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1325" y="2204912"/>
            <a:ext cx="238125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Intel Curie Accelerometer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Sensor capable of measuring acceleration relative to 3 axes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User can vary using </a:t>
            </a:r>
          </a:p>
          <a:p>
            <a:pPr lvl="0">
              <a:spcBef>
                <a:spcPts val="0"/>
              </a:spcBef>
              <a:buNone/>
            </a:pPr>
            <a:r>
              <a:rPr lang="en" sz="3000"/>
              <a:t>     Range parameter</a:t>
            </a:r>
          </a:p>
        </p:txBody>
      </p:sp>
      <p:pic>
        <p:nvPicPr>
          <p:cNvPr descr="337_hookup.jpg"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377" y="2014450"/>
            <a:ext cx="3422616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BLE vs Bluetooth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87900" y="1459149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Target demographics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Sleep settings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Connection time</a:t>
            </a:r>
          </a:p>
          <a:p>
            <a:pPr indent="-419100" lvl="0" marL="457200">
              <a:spcBef>
                <a:spcPts val="0"/>
              </a:spcBef>
              <a:buSzPct val="100000"/>
            </a:pPr>
            <a:r>
              <a:rPr lang="en" sz="3000"/>
              <a:t>Frequency </a:t>
            </a:r>
          </a:p>
        </p:txBody>
      </p:sp>
      <p:pic>
        <p:nvPicPr>
          <p:cNvPr descr="bluetoothnetwork.png"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6500" y="1648400"/>
            <a:ext cx="4006750" cy="25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